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87" r:id="rId3"/>
    <p:sldId id="286" r:id="rId4"/>
    <p:sldId id="285" r:id="rId5"/>
    <p:sldId id="261" r:id="rId6"/>
    <p:sldId id="274" r:id="rId7"/>
    <p:sldId id="283" r:id="rId8"/>
    <p:sldId id="284" r:id="rId9"/>
    <p:sldId id="260" r:id="rId10"/>
    <p:sldId id="278" r:id="rId11"/>
    <p:sldId id="279" r:id="rId12"/>
    <p:sldId id="280" r:id="rId13"/>
    <p:sldId id="288" r:id="rId14"/>
    <p:sldId id="281" r:id="rId15"/>
    <p:sldId id="282" r:id="rId16"/>
    <p:sldId id="264" r:id="rId17"/>
    <p:sldId id="267" r:id="rId18"/>
  </p:sldIdLst>
  <p:sldSz cx="9144000" cy="5143500" type="screen16x9"/>
  <p:notesSz cx="6858000" cy="9144000"/>
  <p:embeddedFontLst>
    <p:embeddedFont>
      <p:font typeface="Open Sans" panose="020B0604020202020204" charset="0"/>
      <p:regular r:id="rId20"/>
      <p:bold r:id="rId21"/>
      <p:italic r:id="rId22"/>
      <p:boldItalic r:id="rId23"/>
    </p:embeddedFont>
    <p:embeddedFont>
      <p:font typeface="Economica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089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8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 smtClean="0"/>
              <a:t>Образец подзаголовка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 smtClean="0"/>
              <a:t>Образец подзаголовка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05450" y="821300"/>
            <a:ext cx="3633450" cy="23333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 dirty="0" smtClean="0"/>
              <a:t>Програмна </a:t>
            </a:r>
            <a:r>
              <a:rPr lang="uk-UA" sz="2000" dirty="0" smtClean="0"/>
              <a:t>система для підтримки інтерактивного вивчення лексики іноземної мови з функціями спільного редагування, тестування та </a:t>
            </a:r>
            <a:r>
              <a:rPr lang="uk-UA" sz="2000" dirty="0" smtClean="0"/>
              <a:t>змагань</a:t>
            </a:r>
            <a:r>
              <a:rPr lang="en-US" sz="2000" dirty="0" smtClean="0"/>
              <a:t>.</a:t>
            </a:r>
            <a:r>
              <a:rPr lang="uk-UA" sz="2000" dirty="0" smtClean="0"/>
              <a:t> Клієнтська частина</a:t>
            </a:r>
            <a:r>
              <a:rPr lang="en-US" sz="2000" dirty="0" smtClean="0"/>
              <a:t> </a:t>
            </a:r>
            <a:endParaRPr sz="20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350867" y="3542976"/>
            <a:ext cx="5656430" cy="15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indent="0" algn="l"/>
            <a:r>
              <a:rPr lang="uk" dirty="0" smtClean="0"/>
              <a:t>Виконав</a:t>
            </a:r>
            <a:r>
              <a:rPr lang="en-US" dirty="0" smtClean="0"/>
              <a:t>: </a:t>
            </a:r>
            <a:r>
              <a:rPr lang="ru-RU" dirty="0" smtClean="0"/>
              <a:t>ст</a:t>
            </a:r>
            <a:r>
              <a:rPr lang="ru-RU" dirty="0"/>
              <a:t>. гр. </a:t>
            </a:r>
            <a:r>
              <a:rPr lang="ru-RU" dirty="0" smtClean="0"/>
              <a:t>ПЗПІ-21-1</a:t>
            </a:r>
            <a:r>
              <a:rPr lang="en-US" dirty="0" smtClean="0"/>
              <a:t>0, </a:t>
            </a:r>
            <a:r>
              <a:rPr lang="uk" dirty="0" smtClean="0"/>
              <a:t>Шерстюк А.Р. </a:t>
            </a:r>
            <a:endParaRPr lang="en-US" dirty="0" smtClean="0"/>
          </a:p>
          <a:p>
            <a:pPr marL="0" indent="0" algn="l"/>
            <a:r>
              <a:rPr lang="uk" dirty="0" smtClean="0"/>
              <a:t>Керівник: ст. </a:t>
            </a:r>
            <a:r>
              <a:rPr lang="ru-RU" dirty="0"/>
              <a:t>в</a:t>
            </a:r>
            <a:r>
              <a:rPr lang="uk" dirty="0" smtClean="0"/>
              <a:t>икл. </a:t>
            </a:r>
            <a:r>
              <a:rPr lang="ru-RU" dirty="0"/>
              <a:t>к</a:t>
            </a:r>
            <a:r>
              <a:rPr lang="uk" dirty="0" smtClean="0"/>
              <a:t>аф. ПІ, Олійник О.О.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 smtClean="0"/>
              <a:t>1</a:t>
            </a:r>
            <a:r>
              <a:rPr lang="uk" dirty="0"/>
              <a:t>6</a:t>
            </a:r>
            <a:r>
              <a:rPr lang="uk" dirty="0" smtClean="0"/>
              <a:t> </a:t>
            </a:r>
            <a:r>
              <a:rPr lang="uk" dirty="0"/>
              <a:t>червня </a:t>
            </a:r>
            <a:r>
              <a:rPr lang="uk" dirty="0" smtClean="0"/>
              <a:t>2025</a:t>
            </a:r>
            <a:endParaRPr dirty="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1252" y="153635"/>
            <a:ext cx="7338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dirty="0" smtClean="0"/>
              <a:t>Інтерфейс типів тестування</a:t>
            </a:r>
            <a:endParaRPr lang="en-US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09" y="764446"/>
            <a:ext cx="3824992" cy="226465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73" y="2977522"/>
            <a:ext cx="3688664" cy="216597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049" y="764446"/>
            <a:ext cx="3698849" cy="22130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668" y="2977521"/>
            <a:ext cx="3649230" cy="2075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7763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10" y="773183"/>
            <a:ext cx="3797482" cy="413747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787" y="1502121"/>
            <a:ext cx="3259969" cy="260182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20595" y="220466"/>
            <a:ext cx="8536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dirty="0" smtClean="0"/>
              <a:t>Логіка голосової вимови за допомогою сервісу </a:t>
            </a:r>
            <a:r>
              <a:rPr lang="en-US" sz="2400" dirty="0" err="1" smtClean="0"/>
              <a:t>ElevenLabs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2508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1119411" y="1420962"/>
            <a:ext cx="2524012" cy="323942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774" y="1023504"/>
            <a:ext cx="4200392" cy="389586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804529" y="148187"/>
            <a:ext cx="808428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3800" dirty="0" smtClean="0"/>
              <a:t>Обробка перекладів терміну</a:t>
            </a:r>
            <a:endParaRPr lang="en-US" sz="3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uk-UA" dirty="0" smtClean="0"/>
              <a:t>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0397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43" y="1366967"/>
            <a:ext cx="7622620" cy="316741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876310" y="454383"/>
            <a:ext cx="52373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dirty="0" smtClean="0"/>
              <a:t>Інтерфейс перекладів терміну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dirty="0"/>
              <a:t>3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1804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06" y="1261729"/>
            <a:ext cx="3735962" cy="341935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13278" y="255909"/>
            <a:ext cx="4729180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800" dirty="0"/>
              <a:t>Обробка </a:t>
            </a:r>
            <a:r>
              <a:rPr lang="uk-UA" sz="3800" dirty="0" smtClean="0"/>
              <a:t>локалізації</a:t>
            </a:r>
            <a:endParaRPr lang="en-US" sz="3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360" y="1261729"/>
            <a:ext cx="3972479" cy="103837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360" y="2761196"/>
            <a:ext cx="3975285" cy="1498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1908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88" y="1445184"/>
            <a:ext cx="4158021" cy="287977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275" y="1445184"/>
            <a:ext cx="4141441" cy="30099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25188" y="270086"/>
            <a:ext cx="762580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800" dirty="0" smtClean="0"/>
              <a:t>Демонстрація роботи локалізації</a:t>
            </a:r>
            <a:endParaRPr lang="en-US" sz="3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0180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Публікація результатів</a:t>
            </a:r>
            <a:endParaRPr sz="3200" dirty="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16</a:t>
            </a:fld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158" y="382754"/>
            <a:ext cx="3104598" cy="437748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05" y="1254958"/>
            <a:ext cx="4239035" cy="29968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Висновки</a:t>
            </a:r>
            <a:endParaRPr sz="3200"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 smtClean="0">
                <a:latin typeface="Economica" panose="020B0604020202020204" charset="0"/>
              </a:rPr>
              <a:t>Результат кваліфікаційної роботи – розроблена програмна система</a:t>
            </a:r>
            <a:r>
              <a:rPr lang="en-US" dirty="0" smtClean="0">
                <a:latin typeface="Economica" panose="020B0604020202020204" charset="0"/>
              </a:rPr>
              <a:t> </a:t>
            </a:r>
            <a:r>
              <a:rPr lang="uk-UA" dirty="0" smtClean="0">
                <a:latin typeface="Economica" panose="020B0604020202020204" charset="0"/>
              </a:rPr>
              <a:t>яка має наступні функції</a:t>
            </a:r>
            <a:r>
              <a:rPr lang="en-US" dirty="0" smtClean="0">
                <a:latin typeface="Economica" panose="020B060402020202020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dirty="0" smtClean="0">
                <a:latin typeface="Economica" panose="020B0604020202020204" charset="0"/>
              </a:rPr>
              <a:t>Перевірка ШІ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dirty="0" smtClean="0">
                <a:latin typeface="Economica" panose="020B0604020202020204" charset="0"/>
              </a:rPr>
              <a:t>Проходження тестування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dirty="0" smtClean="0">
                <a:latin typeface="Economica" panose="020B0604020202020204" charset="0"/>
              </a:rPr>
              <a:t>Участь у змаганнях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dirty="0" smtClean="0">
                <a:latin typeface="Economica" panose="020B0604020202020204" charset="0"/>
              </a:rPr>
              <a:t>Створення словників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dirty="0" smtClean="0">
                <a:latin typeface="Economica" panose="020B0604020202020204" charset="0"/>
              </a:rPr>
              <a:t>Спільне редагування</a:t>
            </a:r>
            <a:endParaRPr dirty="0">
              <a:latin typeface="Economica" panose="020B0604020202020204" charset="0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17</a:t>
            </a:fld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Мета роботи</a:t>
            </a:r>
            <a:endParaRPr sz="3200"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uk-UA" dirty="0"/>
              <a:t>П</a:t>
            </a:r>
            <a:r>
              <a:rPr lang="uk-UA" dirty="0" smtClean="0"/>
              <a:t>роектування </a:t>
            </a:r>
            <a:r>
              <a:rPr lang="uk-UA" dirty="0"/>
              <a:t>та розробка клієнтської частини програмної системи, що </a:t>
            </a:r>
            <a:r>
              <a:rPr lang="uk-UA" dirty="0" smtClean="0"/>
              <a:t>дозволить </a:t>
            </a:r>
            <a:r>
              <a:rPr lang="uk-UA" dirty="0"/>
              <a:t>ш</a:t>
            </a:r>
            <a:r>
              <a:rPr lang="uk-UA" dirty="0" smtClean="0"/>
              <a:t>видко </a:t>
            </a:r>
            <a:r>
              <a:rPr lang="uk-UA" dirty="0"/>
              <a:t>та якісно створити словники з підтримкою багатьох мов світу і перевіркою перекладів за допомогою штучного інтелекту, а також, надаватиме можливість </a:t>
            </a:r>
            <a:r>
              <a:rPr lang="uk-UA" dirty="0" smtClean="0"/>
              <a:t>вивчати </a:t>
            </a:r>
            <a:r>
              <a:rPr lang="uk-UA" dirty="0"/>
              <a:t>іноземну мову за допомогою тестувань у різних форматах</a:t>
            </a:r>
            <a:r>
              <a:rPr lang="uk-UA" dirty="0" smtClean="0"/>
              <a:t>.</a:t>
            </a:r>
            <a:endParaRPr lang="en-US" dirty="0" smtClean="0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5342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49" y="1205023"/>
            <a:ext cx="8516019" cy="3012558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11699" y="315926"/>
            <a:ext cx="7584747" cy="641004"/>
          </a:xfrm>
        </p:spPr>
        <p:txBody>
          <a:bodyPr>
            <a:noAutofit/>
          </a:bodyPr>
          <a:lstStyle/>
          <a:p>
            <a:r>
              <a:rPr lang="uk-UA" sz="3200" dirty="0" smtClean="0"/>
              <a:t>Таблиця порівняння аналогів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7970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 idx="4294967295"/>
          </p:nvPr>
        </p:nvSpPr>
        <p:spPr>
          <a:xfrm>
            <a:off x="340242" y="0"/>
            <a:ext cx="8521700" cy="8302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Постановка </a:t>
            </a:r>
            <a:r>
              <a:rPr lang="uk" sz="3200" dirty="0" smtClean="0"/>
              <a:t>задачі</a:t>
            </a:r>
            <a:endParaRPr sz="3200" dirty="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309730" y="790638"/>
            <a:ext cx="4752562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Клієнтська</a:t>
            </a:r>
            <a:r>
              <a:rPr 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частина</a:t>
            </a:r>
            <a:r>
              <a:rPr 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повинна </a:t>
            </a:r>
            <a:r>
              <a:rPr lang="ru-RU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забезпечити</a:t>
            </a:r>
            <a:r>
              <a:rPr 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Якісний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інтуїтивний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всіх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функцій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Адаптивний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дизайн для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роботи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різних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пристроях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Модульна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архітектура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легкого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масштабування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Безпечна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автентифікація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захист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даних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Кросбраузерна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сумісність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Локалізація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Англійська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Українська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комунікація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через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WebSocket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змагань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Валідація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даних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інформативними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повідомленнями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помилки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68925" y="889875"/>
            <a:ext cx="392030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Створити</a:t>
            </a:r>
            <a:r>
              <a:rPr lang="ru-RU" sz="1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програмну</a:t>
            </a:r>
            <a:r>
              <a:rPr lang="ru-RU" sz="1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систему для </a:t>
            </a:r>
            <a:r>
              <a:rPr lang="ru-RU" sz="1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вивчення</a:t>
            </a:r>
            <a:r>
              <a:rPr lang="ru-RU" sz="1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мов</a:t>
            </a:r>
            <a:r>
              <a:rPr lang="ru-RU" sz="1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з такими </a:t>
            </a:r>
            <a:r>
              <a:rPr lang="ru-RU" sz="1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функціями</a:t>
            </a:r>
            <a:r>
              <a:rPr lang="ru-RU" sz="1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управління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словниками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Інтерактивне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тестування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різних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форматів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Гейміфікація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навчального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процесу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Флеш-картки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запам'ятовування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Спільне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редагування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контенту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Озвучування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слів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правильної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вимови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Змагання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між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учнями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реальному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часі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Перевірка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завдань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штучним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інтелектом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19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411125"/>
            <a:ext cx="8793367" cy="8117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 dirty="0"/>
              <a:t>Архітектура </a:t>
            </a:r>
            <a:r>
              <a:rPr lang="uk" sz="3600" dirty="0" smtClean="0"/>
              <a:t>клієнтської частини</a:t>
            </a:r>
            <a:endParaRPr sz="3600" dirty="0"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54418" y="1280508"/>
            <a:ext cx="6081824" cy="2462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indent="0">
              <a:buNone/>
            </a:pPr>
            <a:r>
              <a:rPr lang="ru-RU" sz="2800" dirty="0" err="1"/>
              <a:t>Багаторівнева</a:t>
            </a:r>
            <a:r>
              <a:rPr lang="ru-RU" sz="2800" dirty="0"/>
              <a:t> </a:t>
            </a:r>
            <a:r>
              <a:rPr lang="ru-RU" sz="2800" dirty="0" err="1"/>
              <a:t>модульна</a:t>
            </a:r>
            <a:r>
              <a:rPr lang="ru-RU" sz="2800" dirty="0"/>
              <a:t> структура</a:t>
            </a:r>
          </a:p>
          <a:p>
            <a:pPr marL="0" lvl="0" indent="0" algn="l" rtl="0">
              <a:spcAft>
                <a:spcPts val="0"/>
              </a:spcAft>
              <a:buNone/>
            </a:pPr>
            <a:endParaRPr lang="uk-UA" dirty="0" smtClean="0">
              <a:solidFill>
                <a:schemeClr val="tx1"/>
              </a:solidFill>
              <a:highlight>
                <a:srgbClr val="FFFFFF"/>
              </a:highlight>
            </a:endParaRPr>
          </a:p>
          <a:p>
            <a:pPr marL="0" lvl="0" indent="0" algn="l" rtl="0">
              <a:spcAft>
                <a:spcPts val="0"/>
              </a:spcAft>
              <a:buNone/>
            </a:pPr>
            <a:r>
              <a:rPr lang="uk-UA" dirty="0" smtClean="0">
                <a:solidFill>
                  <a:schemeClr val="tx1"/>
                </a:solidFill>
                <a:highlight>
                  <a:srgbClr val="FFFFFF"/>
                </a:highlight>
              </a:rPr>
              <a:t>Переваги</a:t>
            </a:r>
            <a:r>
              <a:rPr lang="en-US" dirty="0" smtClean="0">
                <a:solidFill>
                  <a:schemeClr val="tx1"/>
                </a:solidFill>
                <a:highlight>
                  <a:srgbClr val="FFFFFF"/>
                </a:highlight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>
                <a:latin typeface="Economica" panose="020B0604020202020204" charset="0"/>
              </a:rPr>
              <a:t>Модульність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>
                <a:latin typeface="Economica" panose="020B0604020202020204" charset="0"/>
              </a:rPr>
              <a:t>Повторне використання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>
                <a:latin typeface="Economica" panose="020B0604020202020204" charset="0"/>
              </a:rPr>
              <a:t>Масштабованість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err="1" smtClean="0">
                <a:latin typeface="Economica" panose="020B0604020202020204" charset="0"/>
              </a:rPr>
              <a:t>Підтримуваність</a:t>
            </a:r>
            <a:endParaRPr lang="uk-UA" dirty="0" smtClean="0">
              <a:latin typeface="Economica" panose="020B0604020202020204" charset="0"/>
            </a:endParaRPr>
          </a:p>
          <a:p>
            <a:pPr marL="0" indent="0">
              <a:buNone/>
            </a:pPr>
            <a:endParaRPr lang="uk-UA" dirty="0" smtClean="0">
              <a:latin typeface="Economica" panose="020B0604020202020204" charset="0"/>
            </a:endParaRPr>
          </a:p>
          <a:p>
            <a:pPr marL="0" lvl="0" indent="0" algn="l" rtl="0">
              <a:spcAft>
                <a:spcPts val="0"/>
              </a:spcAft>
              <a:buNone/>
            </a:pPr>
            <a:endParaRPr lang="uk-UA" dirty="0" smtClean="0">
              <a:latin typeface="Economica" panose="020B0604020202020204" charset="0"/>
            </a:endParaRPr>
          </a:p>
          <a:p>
            <a:pPr marL="0" lvl="0" indent="0" algn="l" rtl="0">
              <a:spcAft>
                <a:spcPts val="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315925"/>
            <a:ext cx="8413200" cy="728015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Діаграма пакетів</a:t>
            </a:r>
            <a:endParaRPr lang="en-US" dirty="0"/>
          </a:p>
        </p:txBody>
      </p:sp>
      <p:pic>
        <p:nvPicPr>
          <p:cNvPr id="3" name="Рисунок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6" b="11850"/>
          <a:stretch/>
        </p:blipFill>
        <p:spPr bwMode="auto">
          <a:xfrm>
            <a:off x="2283100" y="1268730"/>
            <a:ext cx="4470400" cy="34899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0535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315925"/>
            <a:ext cx="8832300" cy="995424"/>
          </a:xfrm>
        </p:spPr>
        <p:txBody>
          <a:bodyPr>
            <a:normAutofit fontScale="90000"/>
          </a:bodyPr>
          <a:lstStyle/>
          <a:p>
            <a:r>
              <a:rPr lang="uk-UA" dirty="0"/>
              <a:t>Діаграма діяльності </a:t>
            </a:r>
            <a:r>
              <a:rPr lang="uk-UA" dirty="0" smtClean="0"/>
              <a:t>реєстрації та авторизації</a:t>
            </a:r>
            <a:endParaRPr lang="en-US" dirty="0"/>
          </a:p>
        </p:txBody>
      </p:sp>
      <p:pic>
        <p:nvPicPr>
          <p:cNvPr id="3" name="Рисунок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11" y="813637"/>
            <a:ext cx="4380802" cy="40448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1307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1" y="315925"/>
            <a:ext cx="5585826" cy="831300"/>
          </a:xfrm>
        </p:spPr>
        <p:txBody>
          <a:bodyPr>
            <a:normAutofit fontScale="90000"/>
          </a:bodyPr>
          <a:lstStyle/>
          <a:p>
            <a:r>
              <a:rPr lang="uk-UA" sz="3200" dirty="0"/>
              <a:t>Діаграма діяльності роботи сторінки змагань </a:t>
            </a:r>
            <a:endParaRPr lang="en-US" sz="3200" dirty="0"/>
          </a:p>
        </p:txBody>
      </p:sp>
      <p:pic>
        <p:nvPicPr>
          <p:cNvPr id="3" name="Рисунок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586" y="647987"/>
            <a:ext cx="3522732" cy="43070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1869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7500" cy="5832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Вибір технологій розробки та сторонніх сервісів </a:t>
            </a:r>
            <a:endParaRPr sz="3200" dirty="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  <p:pic>
        <p:nvPicPr>
          <p:cNvPr id="6" name="Picture 16">
            <a:extLst>
              <a:ext uri="{FF2B5EF4-FFF2-40B4-BE49-F238E27FC236}">
                <a16:creationId xmlns:a16="http://schemas.microsoft.com/office/drawing/2014/main" id="{33F9312C-BCD3-731C-47B3-4F639AF87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650" y="3448800"/>
            <a:ext cx="848772" cy="84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Html, Css And Javascript Logo - Html5 Css3 Js Logo Clipart - Large Size Png  Image - PikPng">
            <a:extLst>
              <a:ext uri="{FF2B5EF4-FFF2-40B4-BE49-F238E27FC236}">
                <a16:creationId xmlns:a16="http://schemas.microsoft.com/office/drawing/2014/main" id="{22662A5C-9FD7-DEE0-BBAF-864A67C24F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14"/>
          <a:stretch/>
        </p:blipFill>
        <p:spPr bwMode="auto">
          <a:xfrm>
            <a:off x="895392" y="2140459"/>
            <a:ext cx="1564273" cy="95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4" descr="Understanding React Router v6. In the dynamic world of modern web… | by  Saileshadhikari | Stackademic">
            <a:extLst>
              <a:ext uri="{FF2B5EF4-FFF2-40B4-BE49-F238E27FC236}">
                <a16:creationId xmlns:a16="http://schemas.microsoft.com/office/drawing/2014/main" id="{F1876D56-3EAC-E27F-6D3C-4331D268B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348" y="1283548"/>
            <a:ext cx="1047303" cy="55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92" y="1143753"/>
            <a:ext cx="2343994" cy="7199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88" y="3376503"/>
            <a:ext cx="940496" cy="70537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91" y="3498861"/>
            <a:ext cx="1633634" cy="919502"/>
          </a:xfrm>
          <a:prstGeom prst="rect">
            <a:avLst/>
          </a:prstGeom>
        </p:spPr>
      </p:pic>
      <p:pic>
        <p:nvPicPr>
          <p:cNvPr id="11" name="Picture 12" descr="Real-time Communication With SignalR: Case Study">
            <a:extLst>
              <a:ext uri="{FF2B5EF4-FFF2-40B4-BE49-F238E27FC236}">
                <a16:creationId xmlns:a16="http://schemas.microsoft.com/office/drawing/2014/main" id="{B404BD91-B99A-1530-67BA-71EE8DFFF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1" t="18634" r="22878" b="16917"/>
          <a:stretch/>
        </p:blipFill>
        <p:spPr bwMode="auto">
          <a:xfrm>
            <a:off x="3657099" y="2247178"/>
            <a:ext cx="1431736" cy="106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58" y="1196625"/>
            <a:ext cx="2282107" cy="64353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705" y="1970787"/>
            <a:ext cx="2289731" cy="128797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02" y="3389391"/>
            <a:ext cx="1878939" cy="1055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 презентації до кв_р_бакалавра-2025</Template>
  <TotalTime>1124</TotalTime>
  <Words>287</Words>
  <Application>Microsoft Office PowerPoint</Application>
  <PresentationFormat>Экран (16:9)</PresentationFormat>
  <Paragraphs>72</Paragraphs>
  <Slides>17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Open Sans</vt:lpstr>
      <vt:lpstr>Times New Roman</vt:lpstr>
      <vt:lpstr>Economica</vt:lpstr>
      <vt:lpstr>Arial</vt:lpstr>
      <vt:lpstr>Шаблон презентації кваліфікаційної роботи магістрів</vt:lpstr>
      <vt:lpstr>Програмна система для підтримки інтерактивного вивчення лексики іноземної мови з функціями спільного редагування, тестування та змагань. Клієнтська частина </vt:lpstr>
      <vt:lpstr>Мета роботи</vt:lpstr>
      <vt:lpstr>Таблиця порівняння аналогів</vt:lpstr>
      <vt:lpstr>Постановка задачі</vt:lpstr>
      <vt:lpstr>Архітектура клієнтської частини</vt:lpstr>
      <vt:lpstr>Діаграма пакетів</vt:lpstr>
      <vt:lpstr>Діаграма діяльності реєстрації та авторизації</vt:lpstr>
      <vt:lpstr>Діаграма діяльності роботи сторінки змагань </vt:lpstr>
      <vt:lpstr>Вибір технологій розробки та сторонніх сервісів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Публікація результатів</vt:lpstr>
      <vt:lpstr>Висновки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</dc:title>
  <dc:creator>Windows</dc:creator>
  <cp:lastModifiedBy>Windows</cp:lastModifiedBy>
  <cp:revision>61</cp:revision>
  <dcterms:created xsi:type="dcterms:W3CDTF">2025-05-24T20:39:40Z</dcterms:created>
  <dcterms:modified xsi:type="dcterms:W3CDTF">2025-06-14T17:16:37Z</dcterms:modified>
</cp:coreProperties>
</file>